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Bitter" panose="020B0604020202020204" charset="0"/>
      <p:regular r:id="rId19"/>
      <p:bold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history.com/this-day-in-history/marx-publishes-manifesto" TargetMode="External"/><Relationship Id="rId7" Type="http://schemas.openxmlformats.org/officeDocument/2006/relationships/hyperlink" Target="https://www.investopedia.com/terms/s/socialism.as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britannica.com/topic/socialism" TargetMode="External"/><Relationship Id="rId5" Type="http://schemas.openxmlformats.org/officeDocument/2006/relationships/hyperlink" Target="https://www.differencebtw.com/difference-between-capitalism-and-socialism/" TargetMode="External"/><Relationship Id="rId4" Type="http://schemas.openxmlformats.org/officeDocument/2006/relationships/hyperlink" Target="https://cs.stanford.edu/people/eroberts/cs201/projects/communism-computing-china/index.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erriam-webster.com/dictionary/fascism" TargetMode="External"/><Relationship Id="rId7" Type="http://schemas.openxmlformats.org/officeDocument/2006/relationships/hyperlink" Target="http://www.historyworld.net/wrldhis/PlainTextHistories.asp?historyid=aa4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merriam-webster.com/dictionary/capitalism" TargetMode="External"/><Relationship Id="rId5" Type="http://schemas.openxmlformats.org/officeDocument/2006/relationships/hyperlink" Target="https://ratical.org/ratville/CAH/fasci14chars.html" TargetMode="External"/><Relationship Id="rId4" Type="http://schemas.openxmlformats.org/officeDocument/2006/relationships/hyperlink" Target="https://www.history.com/this-day-in-history/mussolini-founds-the-fascist-part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ritannica.com/topic/totalitarianism" TargetMode="External"/><Relationship Id="rId7" Type="http://schemas.openxmlformats.org/officeDocument/2006/relationships/hyperlink" Target="https://www.gov.uk/government/how-government-work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statesymbolsusa.org/symbol-official-item/national-us/state-cultural-heritage/united-states-constitution" TargetMode="External"/><Relationship Id="rId5" Type="http://schemas.openxmlformats.org/officeDocument/2006/relationships/hyperlink" Target="https://www.prnewswire.com/news-releases/new-survey-to-sit-or-stand-almost-70-of-full-time-american-workers-hate-sitting-but-they-do-it-all-day-every-day-215804771.html" TargetMode="External"/><Relationship Id="rId4" Type="http://schemas.openxmlformats.org/officeDocument/2006/relationships/hyperlink" Target="http://www.dictionary.com/browse/atomic-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424075" y="-112350"/>
            <a:ext cx="8520600" cy="1129200"/>
          </a:xfrm>
          <a:prstGeom prst="rect">
            <a:avLst/>
          </a:prstGeom>
        </p:spPr>
        <p:txBody>
          <a:bodyPr spcFirstLastPara="1" wrap="square" lIns="91425" tIns="91425" rIns="91425" bIns="91425" anchor="b" anchorCtr="0">
            <a:noAutofit/>
          </a:bodyPr>
          <a:lstStyle/>
          <a:p>
            <a:pPr marL="0" lvl="0" indent="457200" algn="l" rtl="0">
              <a:spcBef>
                <a:spcPts val="0"/>
              </a:spcBef>
              <a:spcAft>
                <a:spcPts val="0"/>
              </a:spcAft>
              <a:buNone/>
            </a:pPr>
            <a:r>
              <a:rPr lang="en">
                <a:solidFill>
                  <a:srgbClr val="F9CB9C"/>
                </a:solidFill>
              </a:rPr>
              <a:t>Society and Government </a:t>
            </a:r>
            <a:endParaRPr>
              <a:solidFill>
                <a:srgbClr val="F9CB9C"/>
              </a:solidFill>
            </a:endParaRPr>
          </a:p>
        </p:txBody>
      </p:sp>
      <p:sp>
        <p:nvSpPr>
          <p:cNvPr id="55" name="Shape 55"/>
          <p:cNvSpPr txBox="1">
            <a:spLocks noGrp="1"/>
          </p:cNvSpPr>
          <p:nvPr>
            <p:ph type="subTitle" idx="1"/>
          </p:nvPr>
        </p:nvSpPr>
        <p:spPr>
          <a:xfrm>
            <a:off x="249275" y="4130125"/>
            <a:ext cx="8520600" cy="1346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9CB9C"/>
                </a:solidFill>
              </a:rPr>
              <a:t>Alexandra Adames, Larry Dosher, Joshua Feldman, Corinne Forsberg, Emma Sampson</a:t>
            </a:r>
            <a:endParaRPr>
              <a:solidFill>
                <a:srgbClr val="F9CB9C"/>
              </a:solidFill>
            </a:endParaRPr>
          </a:p>
        </p:txBody>
      </p:sp>
      <p:sp>
        <p:nvSpPr>
          <p:cNvPr id="56" name="Shape 56"/>
          <p:cNvSpPr txBox="1"/>
          <p:nvPr/>
        </p:nvSpPr>
        <p:spPr>
          <a:xfrm>
            <a:off x="249275" y="4598700"/>
            <a:ext cx="1710300" cy="54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solidFill>
                  <a:srgbClr val="F9CB9C"/>
                </a:solidFill>
              </a:rPr>
              <a:t>Period 1 </a:t>
            </a:r>
            <a:endParaRPr sz="1600">
              <a:solidFill>
                <a:srgbClr val="F9CB9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Bitter"/>
                <a:ea typeface="Bitter"/>
                <a:cs typeface="Bitter"/>
                <a:sym typeface="Bitter"/>
              </a:rPr>
              <a:t>Government in Fahrenheit 451 </a:t>
            </a:r>
            <a:endParaRPr>
              <a:latin typeface="Bitter"/>
              <a:ea typeface="Bitter"/>
              <a:cs typeface="Bitter"/>
              <a:sym typeface="Bitter"/>
            </a:endParaRPr>
          </a:p>
        </p:txBody>
      </p:sp>
      <p:sp>
        <p:nvSpPr>
          <p:cNvPr id="117" name="Shape 1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Totalitarianism- one person or group of people have complete control over an area, no individual freedom  </a:t>
            </a:r>
            <a:endParaRPr/>
          </a:p>
          <a:p>
            <a:pPr marL="0" lvl="0" indent="0">
              <a:spcBef>
                <a:spcPts val="1600"/>
              </a:spcBef>
              <a:spcAft>
                <a:spcPts val="0"/>
              </a:spcAft>
              <a:buNone/>
            </a:pPr>
            <a:r>
              <a:rPr lang="en"/>
              <a:t>Signs of Totalitarianism in Fahrenheit 451:</a:t>
            </a:r>
            <a:endParaRPr/>
          </a:p>
          <a:p>
            <a:pPr marL="457200" lvl="0" indent="-342900" rtl="0">
              <a:spcBef>
                <a:spcPts val="1600"/>
              </a:spcBef>
              <a:spcAft>
                <a:spcPts val="0"/>
              </a:spcAft>
              <a:buSzPts val="1800"/>
              <a:buChar char="●"/>
            </a:pPr>
            <a:r>
              <a:rPr lang="en"/>
              <a:t>There is very little freedom in the society </a:t>
            </a:r>
            <a:endParaRPr/>
          </a:p>
          <a:p>
            <a:pPr marL="457200" lvl="0" indent="-342900" rtl="0">
              <a:spcBef>
                <a:spcPts val="0"/>
              </a:spcBef>
              <a:spcAft>
                <a:spcPts val="0"/>
              </a:spcAft>
              <a:buSzPts val="1800"/>
              <a:buChar char="●"/>
            </a:pPr>
            <a:r>
              <a:rPr lang="en"/>
              <a:t>The government uses firemen to burn books and information so the society will remain ignorant and more easily controlled</a:t>
            </a:r>
            <a:endParaRPr/>
          </a:p>
          <a:p>
            <a:pPr marL="457200" lvl="0" indent="-342900">
              <a:spcBef>
                <a:spcPts val="0"/>
              </a:spcBef>
              <a:spcAft>
                <a:spcPts val="0"/>
              </a:spcAft>
              <a:buSzPts val="1800"/>
              <a:buChar char="●"/>
            </a:pPr>
            <a:r>
              <a:rPr lang="en"/>
              <a:t>The government uses television screens and other media to spread propaganda</a:t>
            </a:r>
            <a:endParaRPr/>
          </a:p>
          <a:p>
            <a:pPr marL="0" lvl="0" indent="0">
              <a:spcBef>
                <a:spcPts val="1600"/>
              </a:spcBef>
              <a:spcAft>
                <a:spcPts val="1600"/>
              </a:spcAft>
              <a:buNone/>
            </a:pPr>
            <a:endParaRPr/>
          </a:p>
        </p:txBody>
      </p:sp>
      <p:pic>
        <p:nvPicPr>
          <p:cNvPr id="118" name="Shape 118"/>
          <p:cNvPicPr preferRelativeResize="0"/>
          <p:nvPr/>
        </p:nvPicPr>
        <p:blipFill>
          <a:blip r:embed="rId3">
            <a:alphaModFix/>
          </a:blip>
          <a:stretch>
            <a:fillRect/>
          </a:stretch>
        </p:blipFill>
        <p:spPr>
          <a:xfrm>
            <a:off x="7096824" y="3819275"/>
            <a:ext cx="1897349" cy="12617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Bitter"/>
                <a:ea typeface="Bitter"/>
                <a:cs typeface="Bitter"/>
                <a:sym typeface="Bitter"/>
              </a:rPr>
              <a:t>Atomic Age</a:t>
            </a:r>
            <a:endParaRPr>
              <a:latin typeface="Bitter"/>
              <a:ea typeface="Bitter"/>
              <a:cs typeface="Bitter"/>
              <a:sym typeface="Bitter"/>
            </a:endParaRPr>
          </a:p>
        </p:txBody>
      </p:sp>
      <p:sp>
        <p:nvSpPr>
          <p:cNvPr id="124" name="Shape 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Atomic Age- the nuclear age, a time period in history initiated by the first use of the atomic bomb</a:t>
            </a:r>
            <a:endParaRPr/>
          </a:p>
          <a:p>
            <a:pPr marL="0" lvl="0" indent="0">
              <a:spcBef>
                <a:spcPts val="1600"/>
              </a:spcBef>
              <a:spcAft>
                <a:spcPts val="0"/>
              </a:spcAft>
              <a:buNone/>
            </a:pPr>
            <a:r>
              <a:rPr lang="en"/>
              <a:t>How it relates to the novel: </a:t>
            </a:r>
            <a:endParaRPr/>
          </a:p>
          <a:p>
            <a:pPr marL="457200" lvl="0" indent="-342900" rtl="0">
              <a:spcBef>
                <a:spcPts val="1600"/>
              </a:spcBef>
              <a:spcAft>
                <a:spcPts val="0"/>
              </a:spcAft>
              <a:buSzPts val="1800"/>
              <a:buChar char="●"/>
            </a:pPr>
            <a:r>
              <a:rPr lang="en"/>
              <a:t>The society is constantly at war with other countries, a war was going on throughout the book</a:t>
            </a:r>
            <a:endParaRPr/>
          </a:p>
          <a:p>
            <a:pPr marL="457200" lvl="0" indent="-342900" rtl="0">
              <a:spcBef>
                <a:spcPts val="0"/>
              </a:spcBef>
              <a:spcAft>
                <a:spcPts val="0"/>
              </a:spcAft>
              <a:buSzPts val="1800"/>
              <a:buChar char="●"/>
            </a:pPr>
            <a:r>
              <a:rPr lang="en"/>
              <a:t>At the end of the book an atomic bomb is dropped on the city and the city is destroyed </a:t>
            </a:r>
            <a:endParaRPr/>
          </a:p>
          <a:p>
            <a:pPr marL="457200" lvl="0" indent="-342900">
              <a:spcBef>
                <a:spcPts val="0"/>
              </a:spcBef>
              <a:spcAft>
                <a:spcPts val="0"/>
              </a:spcAft>
              <a:buSzPts val="1800"/>
              <a:buChar char="●"/>
            </a:pPr>
            <a:r>
              <a:rPr lang="en"/>
              <a:t>Fahrenheit 451 was written around this time </a:t>
            </a:r>
            <a:endParaRPr/>
          </a:p>
          <a:p>
            <a:pPr marL="0" lvl="0" indent="0">
              <a:spcBef>
                <a:spcPts val="1600"/>
              </a:spcBef>
              <a:spcAft>
                <a:spcPts val="0"/>
              </a:spcAft>
              <a:buNone/>
            </a:pPr>
            <a:endParaRPr/>
          </a:p>
          <a:p>
            <a:pPr marL="0" lvl="0" indent="0">
              <a:spcBef>
                <a:spcPts val="1600"/>
              </a:spcBef>
              <a:spcAft>
                <a:spcPts val="0"/>
              </a:spcAft>
              <a:buNone/>
            </a:pPr>
            <a:endParaRPr>
              <a:latin typeface="Bitter"/>
              <a:ea typeface="Bitter"/>
              <a:cs typeface="Bitter"/>
              <a:sym typeface="Bitter"/>
            </a:endParaRPr>
          </a:p>
          <a:p>
            <a:pPr marL="0" lvl="0" indent="0">
              <a:spcBef>
                <a:spcPts val="1600"/>
              </a:spcBef>
              <a:spcAft>
                <a:spcPts val="0"/>
              </a:spcAft>
              <a:buNone/>
            </a:pPr>
            <a:endParaRPr>
              <a:latin typeface="Bitter"/>
              <a:ea typeface="Bitter"/>
              <a:cs typeface="Bitter"/>
              <a:sym typeface="Bitter"/>
            </a:endParaRPr>
          </a:p>
          <a:p>
            <a:pPr marL="0" lvl="0" indent="0">
              <a:spcBef>
                <a:spcPts val="1600"/>
              </a:spcBef>
              <a:spcAft>
                <a:spcPts val="1600"/>
              </a:spcAft>
              <a:buNone/>
            </a:pPr>
            <a:endParaRPr>
              <a:latin typeface="Bitter"/>
              <a:ea typeface="Bitter"/>
              <a:cs typeface="Bitter"/>
              <a:sym typeface="Bitter"/>
            </a:endParaRPr>
          </a:p>
        </p:txBody>
      </p:sp>
      <p:pic>
        <p:nvPicPr>
          <p:cNvPr id="125" name="Shape 125"/>
          <p:cNvPicPr preferRelativeResize="0"/>
          <p:nvPr/>
        </p:nvPicPr>
        <p:blipFill>
          <a:blip r:embed="rId3">
            <a:alphaModFix/>
          </a:blip>
          <a:stretch>
            <a:fillRect/>
          </a:stretch>
        </p:blipFill>
        <p:spPr>
          <a:xfrm>
            <a:off x="7237375" y="3555775"/>
            <a:ext cx="1781799" cy="1425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Bitter"/>
                <a:ea typeface="Bitter"/>
                <a:cs typeface="Bitter"/>
                <a:sym typeface="Bitter"/>
              </a:rPr>
              <a:t>Was this topic relevant to the book?</a:t>
            </a:r>
            <a:endParaRPr b="1">
              <a:latin typeface="Bitter"/>
              <a:ea typeface="Bitter"/>
              <a:cs typeface="Bitter"/>
              <a:sym typeface="Bitter"/>
            </a:endParaRPr>
          </a:p>
        </p:txBody>
      </p:sp>
      <p:sp>
        <p:nvSpPr>
          <p:cNvPr id="131" name="Shape 1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solidFill>
                  <a:schemeClr val="dk1"/>
                </a:solidFill>
                <a:highlight>
                  <a:srgbClr val="CCCCCC"/>
                </a:highlight>
                <a:latin typeface="Bitter"/>
                <a:ea typeface="Bitter"/>
                <a:cs typeface="Bitter"/>
                <a:sym typeface="Bitter"/>
              </a:rPr>
              <a:t>Yes it’s relevant to the book.</a:t>
            </a:r>
            <a:r>
              <a:rPr lang="en" sz="1600">
                <a:solidFill>
                  <a:schemeClr val="dk1"/>
                </a:solidFill>
                <a:highlight>
                  <a:srgbClr val="CCCCCC"/>
                </a:highlight>
              </a:rPr>
              <a:t> </a:t>
            </a:r>
            <a:r>
              <a:rPr lang="en" sz="1600">
                <a:solidFill>
                  <a:schemeClr val="dk1"/>
                </a:solidFill>
                <a:highlight>
                  <a:srgbClr val="CCCCCC"/>
                </a:highlight>
                <a:latin typeface="Bitter"/>
                <a:ea typeface="Bitter"/>
                <a:cs typeface="Bitter"/>
                <a:sym typeface="Bitter"/>
              </a:rPr>
              <a:t>The obsession with technology</a:t>
            </a:r>
            <a:endParaRPr sz="1600">
              <a:solidFill>
                <a:schemeClr val="dk1"/>
              </a:solidFill>
              <a:highlight>
                <a:srgbClr val="CCCCCC"/>
              </a:highlight>
              <a:latin typeface="Bitter"/>
              <a:ea typeface="Bitter"/>
              <a:cs typeface="Bitter"/>
              <a:sym typeface="Bitter"/>
            </a:endParaRPr>
          </a:p>
          <a:p>
            <a:pPr marL="0" lvl="0" indent="0">
              <a:spcBef>
                <a:spcPts val="1600"/>
              </a:spcBef>
              <a:spcAft>
                <a:spcPts val="0"/>
              </a:spcAft>
              <a:buNone/>
            </a:pPr>
            <a:r>
              <a:rPr lang="en" sz="1600">
                <a:solidFill>
                  <a:schemeClr val="dk1"/>
                </a:solidFill>
                <a:highlight>
                  <a:srgbClr val="CCCCCC"/>
                </a:highlight>
                <a:latin typeface="Bitter"/>
                <a:ea typeface="Bitter"/>
                <a:cs typeface="Bitter"/>
                <a:sym typeface="Bitter"/>
              </a:rPr>
              <a:t>In Fahrenheit 451, the people are obsessed with their four giant television screen walls, their "relatives" and little earplugs they call Seashells. Much like how China is today with smartphones, tablets, 3D printers, etc. But not only china the Americas too. All most americans do is sit around and use technology</a:t>
            </a:r>
            <a:endParaRPr sz="1600">
              <a:solidFill>
                <a:schemeClr val="dk1"/>
              </a:solidFill>
              <a:highlight>
                <a:srgbClr val="CCCCCC"/>
              </a:highlight>
              <a:latin typeface="Bitter"/>
              <a:ea typeface="Bitter"/>
              <a:cs typeface="Bitter"/>
              <a:sym typeface="Bitter"/>
            </a:endParaRPr>
          </a:p>
          <a:p>
            <a:pPr marL="457200" lvl="0" indent="-317500" rtl="0">
              <a:lnSpc>
                <a:spcPct val="180000"/>
              </a:lnSpc>
              <a:spcBef>
                <a:spcPts val="1600"/>
              </a:spcBef>
              <a:spcAft>
                <a:spcPts val="0"/>
              </a:spcAft>
              <a:buClr>
                <a:srgbClr val="373737"/>
              </a:buClr>
              <a:buSzPts val="1400"/>
              <a:buFont typeface="Bitter"/>
              <a:buChar char="●"/>
            </a:pPr>
            <a:r>
              <a:rPr lang="en" sz="1400">
                <a:solidFill>
                  <a:srgbClr val="373737"/>
                </a:solidFill>
                <a:latin typeface="Bitter"/>
                <a:ea typeface="Bitter"/>
                <a:cs typeface="Bitter"/>
                <a:sym typeface="Bitter"/>
              </a:rPr>
              <a:t>Sit another 1-2 hours while watching TV (36 percent) </a:t>
            </a:r>
            <a:endParaRPr sz="1400">
              <a:solidFill>
                <a:srgbClr val="373737"/>
              </a:solidFill>
              <a:latin typeface="Bitter"/>
              <a:ea typeface="Bitter"/>
              <a:cs typeface="Bitter"/>
              <a:sym typeface="Bitter"/>
            </a:endParaRPr>
          </a:p>
          <a:p>
            <a:pPr marL="457200" lvl="0" indent="-317500" rtl="0">
              <a:lnSpc>
                <a:spcPct val="180000"/>
              </a:lnSpc>
              <a:spcBef>
                <a:spcPts val="0"/>
              </a:spcBef>
              <a:spcAft>
                <a:spcPts val="0"/>
              </a:spcAft>
              <a:buClr>
                <a:srgbClr val="373737"/>
              </a:buClr>
              <a:buSzPts val="1400"/>
              <a:buFont typeface="Bitter"/>
              <a:buChar char="●"/>
            </a:pPr>
            <a:r>
              <a:rPr lang="en" sz="1400">
                <a:solidFill>
                  <a:srgbClr val="373737"/>
                </a:solidFill>
                <a:latin typeface="Bitter"/>
                <a:ea typeface="Bitter"/>
                <a:cs typeface="Bitter"/>
                <a:sym typeface="Bitter"/>
              </a:rPr>
              <a:t>Game another 1-2 hours (10 percent) </a:t>
            </a:r>
            <a:endParaRPr sz="1400">
              <a:solidFill>
                <a:srgbClr val="373737"/>
              </a:solidFill>
              <a:latin typeface="Bitter"/>
              <a:ea typeface="Bitter"/>
              <a:cs typeface="Bitter"/>
              <a:sym typeface="Bitter"/>
            </a:endParaRPr>
          </a:p>
          <a:p>
            <a:pPr marL="457200" lvl="0" indent="-317500" rtl="0">
              <a:lnSpc>
                <a:spcPct val="180000"/>
              </a:lnSpc>
              <a:spcBef>
                <a:spcPts val="0"/>
              </a:spcBef>
              <a:spcAft>
                <a:spcPts val="0"/>
              </a:spcAft>
              <a:buClr>
                <a:srgbClr val="373737"/>
              </a:buClr>
              <a:buSzPts val="1400"/>
              <a:buFont typeface="Bitter"/>
              <a:buChar char="●"/>
            </a:pPr>
            <a:r>
              <a:rPr lang="en" sz="1400">
                <a:solidFill>
                  <a:srgbClr val="373737"/>
                </a:solidFill>
                <a:latin typeface="Bitter"/>
                <a:ea typeface="Bitter"/>
                <a:cs typeface="Bitter"/>
                <a:sym typeface="Bitter"/>
              </a:rPr>
              <a:t>Lounge for 1-2 hours for things such as reading (25 percent) </a:t>
            </a:r>
            <a:endParaRPr sz="1400">
              <a:solidFill>
                <a:srgbClr val="373737"/>
              </a:solidFill>
              <a:latin typeface="Bitter"/>
              <a:ea typeface="Bitter"/>
              <a:cs typeface="Bitter"/>
              <a:sym typeface="Bitter"/>
            </a:endParaRPr>
          </a:p>
          <a:p>
            <a:pPr marL="457200" lvl="0" indent="-317500" rtl="0">
              <a:lnSpc>
                <a:spcPct val="180000"/>
              </a:lnSpc>
              <a:spcBef>
                <a:spcPts val="0"/>
              </a:spcBef>
              <a:spcAft>
                <a:spcPts val="0"/>
              </a:spcAft>
              <a:buClr>
                <a:srgbClr val="373737"/>
              </a:buClr>
              <a:buSzPts val="1400"/>
              <a:buFont typeface="Bitter"/>
              <a:buChar char="●"/>
            </a:pPr>
            <a:r>
              <a:rPr lang="en" sz="1400">
                <a:solidFill>
                  <a:srgbClr val="373737"/>
                </a:solidFill>
                <a:latin typeface="Bitter"/>
                <a:ea typeface="Bitter"/>
                <a:cs typeface="Bitter"/>
                <a:sym typeface="Bitter"/>
              </a:rPr>
              <a:t>Use their home computer for 1-2 hours (29 percent) </a:t>
            </a:r>
            <a:endParaRPr sz="1400">
              <a:solidFill>
                <a:srgbClr val="373737"/>
              </a:solidFill>
              <a:latin typeface="Bitter"/>
              <a:ea typeface="Bitter"/>
              <a:cs typeface="Bitter"/>
              <a:sym typeface="Bitter"/>
            </a:endParaRPr>
          </a:p>
          <a:p>
            <a:pPr marL="0" lvl="0" indent="0">
              <a:spcBef>
                <a:spcPts val="2600"/>
              </a:spcBef>
              <a:spcAft>
                <a:spcPts val="1600"/>
              </a:spcAft>
              <a:buNone/>
            </a:pPr>
            <a:endParaRPr sz="1600">
              <a:solidFill>
                <a:schemeClr val="dk1"/>
              </a:solidFill>
              <a:highlight>
                <a:srgbClr val="CCCCCC"/>
              </a:highlight>
              <a:latin typeface="Bitter"/>
              <a:ea typeface="Bitter"/>
              <a:cs typeface="Bitter"/>
              <a:sym typeface="Bitter"/>
            </a:endParaRPr>
          </a:p>
        </p:txBody>
      </p:sp>
      <p:pic>
        <p:nvPicPr>
          <p:cNvPr id="132" name="Shape 132"/>
          <p:cNvPicPr preferRelativeResize="0"/>
          <p:nvPr/>
        </p:nvPicPr>
        <p:blipFill>
          <a:blip r:embed="rId3">
            <a:alphaModFix/>
          </a:blip>
          <a:stretch>
            <a:fillRect/>
          </a:stretch>
        </p:blipFill>
        <p:spPr>
          <a:xfrm>
            <a:off x="6276475" y="2677025"/>
            <a:ext cx="2702101" cy="2306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latin typeface="Bitter"/>
                <a:ea typeface="Bitter"/>
                <a:cs typeface="Bitter"/>
                <a:sym typeface="Bitter"/>
              </a:rPr>
              <a:t>Q: How is this topic relevant today?</a:t>
            </a:r>
            <a:endParaRPr sz="2400" b="1">
              <a:latin typeface="Bitter"/>
              <a:ea typeface="Bitter"/>
              <a:cs typeface="Bitter"/>
              <a:sym typeface="Bitter"/>
            </a:endParaRPr>
          </a:p>
        </p:txBody>
      </p:sp>
      <p:sp>
        <p:nvSpPr>
          <p:cNvPr id="138" name="Shape 1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600">
                <a:solidFill>
                  <a:srgbClr val="000000"/>
                </a:solidFill>
                <a:latin typeface="Bitter"/>
                <a:ea typeface="Bitter"/>
                <a:cs typeface="Bitter"/>
                <a:sym typeface="Bitter"/>
              </a:rPr>
              <a:t>The topic of Society and Government is relevant today because as a citizen is important to be informed about the government and how it works. We also should know what part we the people play in the government. It is responsible to understand what the government to can do and what they cannot, so we can spot out injustice and improve things for the greater good. </a:t>
            </a:r>
            <a:endParaRPr sz="1600">
              <a:solidFill>
                <a:srgbClr val="000000"/>
              </a:solidFill>
              <a:latin typeface="Bitter"/>
              <a:ea typeface="Bitter"/>
              <a:cs typeface="Bitter"/>
              <a:sym typeface="Bitter"/>
            </a:endParaRPr>
          </a:p>
        </p:txBody>
      </p:sp>
      <p:pic>
        <p:nvPicPr>
          <p:cNvPr id="139" name="Shape 139"/>
          <p:cNvPicPr preferRelativeResize="0"/>
          <p:nvPr/>
        </p:nvPicPr>
        <p:blipFill>
          <a:blip r:embed="rId3">
            <a:alphaModFix/>
          </a:blip>
          <a:stretch>
            <a:fillRect/>
          </a:stretch>
        </p:blipFill>
        <p:spPr>
          <a:xfrm>
            <a:off x="674175" y="2637175"/>
            <a:ext cx="3620400" cy="2407400"/>
          </a:xfrm>
          <a:prstGeom prst="rect">
            <a:avLst/>
          </a:prstGeom>
          <a:noFill/>
          <a:ln>
            <a:noFill/>
          </a:ln>
        </p:spPr>
      </p:pic>
      <p:pic>
        <p:nvPicPr>
          <p:cNvPr id="140" name="Shape 140"/>
          <p:cNvPicPr preferRelativeResize="0"/>
          <p:nvPr/>
        </p:nvPicPr>
        <p:blipFill>
          <a:blip r:embed="rId4">
            <a:alphaModFix/>
          </a:blip>
          <a:stretch>
            <a:fillRect/>
          </a:stretch>
        </p:blipFill>
        <p:spPr>
          <a:xfrm>
            <a:off x="4994125" y="2636419"/>
            <a:ext cx="3620400" cy="24089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Sources</a:t>
            </a:r>
            <a:endParaRPr/>
          </a:p>
        </p:txBody>
      </p:sp>
      <p:sp>
        <p:nvSpPr>
          <p:cNvPr id="146" name="Shape 146"/>
          <p:cNvSpPr txBox="1">
            <a:spLocks noGrp="1"/>
          </p:cNvSpPr>
          <p:nvPr>
            <p:ph type="body" idx="1"/>
          </p:nvPr>
        </p:nvSpPr>
        <p:spPr>
          <a:xfrm>
            <a:off x="261750" y="1115000"/>
            <a:ext cx="8520600" cy="3753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Slide 1:</a:t>
            </a:r>
            <a:endParaRPr/>
          </a:p>
          <a:p>
            <a:pPr marL="0" lvl="0" indent="0">
              <a:spcBef>
                <a:spcPts val="1600"/>
              </a:spcBef>
              <a:spcAft>
                <a:spcPts val="0"/>
              </a:spcAft>
              <a:buNone/>
            </a:pPr>
            <a:r>
              <a:rPr lang="en" u="sng">
                <a:solidFill>
                  <a:schemeClr val="hlink"/>
                </a:solidFill>
                <a:hlinkClick r:id="rId3"/>
              </a:rPr>
              <a:t>https://www.history.com/this-day-in-history/marx-publishes-manifesto</a:t>
            </a:r>
            <a:endParaRPr/>
          </a:p>
          <a:p>
            <a:pPr marL="0" lvl="0" indent="0">
              <a:spcBef>
                <a:spcPts val="1600"/>
              </a:spcBef>
              <a:spcAft>
                <a:spcPts val="0"/>
              </a:spcAft>
              <a:buNone/>
            </a:pPr>
            <a:r>
              <a:rPr lang="en" u="sng">
                <a:solidFill>
                  <a:schemeClr val="hlink"/>
                </a:solidFill>
                <a:hlinkClick r:id="rId4"/>
              </a:rPr>
              <a:t>https://cs.stanford.edu/people/eroberts/cs201/projects/communism-computing-china/index.html</a:t>
            </a:r>
            <a:endParaRPr/>
          </a:p>
          <a:p>
            <a:pPr marL="0" lvl="0" indent="0">
              <a:spcBef>
                <a:spcPts val="1600"/>
              </a:spcBef>
              <a:spcAft>
                <a:spcPts val="0"/>
              </a:spcAft>
              <a:buNone/>
            </a:pPr>
            <a:r>
              <a:rPr lang="en"/>
              <a:t>Slide 2:</a:t>
            </a:r>
            <a:endParaRPr/>
          </a:p>
          <a:p>
            <a:pPr marL="0" lvl="0" indent="0">
              <a:spcBef>
                <a:spcPts val="1600"/>
              </a:spcBef>
              <a:spcAft>
                <a:spcPts val="0"/>
              </a:spcAft>
              <a:buNone/>
            </a:pPr>
            <a:r>
              <a:rPr lang="en" u="sng">
                <a:solidFill>
                  <a:schemeClr val="hlink"/>
                </a:solidFill>
                <a:hlinkClick r:id="rId5"/>
              </a:rPr>
              <a:t>https://www.differencebtw.com/difference-between-capitalism-and-socialism/</a:t>
            </a:r>
            <a:endParaRPr/>
          </a:p>
          <a:p>
            <a:pPr marL="0" lvl="0" indent="0">
              <a:spcBef>
                <a:spcPts val="1600"/>
              </a:spcBef>
              <a:spcAft>
                <a:spcPts val="0"/>
              </a:spcAft>
              <a:buNone/>
            </a:pPr>
            <a:r>
              <a:rPr lang="en" u="sng">
                <a:solidFill>
                  <a:schemeClr val="hlink"/>
                </a:solidFill>
                <a:hlinkClick r:id="rId6"/>
              </a:rPr>
              <a:t>https://www.britannica.com/topic/socialism</a:t>
            </a:r>
            <a:endParaRPr/>
          </a:p>
          <a:p>
            <a:pPr marL="0" lvl="0" indent="0">
              <a:spcBef>
                <a:spcPts val="1600"/>
              </a:spcBef>
              <a:spcAft>
                <a:spcPts val="0"/>
              </a:spcAft>
              <a:buNone/>
            </a:pPr>
            <a:r>
              <a:rPr lang="en" u="sng">
                <a:solidFill>
                  <a:schemeClr val="hlink"/>
                </a:solidFill>
                <a:hlinkClick r:id="rId7"/>
              </a:rPr>
              <a:t>https://www.investopedia.com/terms/s/socialism.asp</a:t>
            </a: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Sources</a:t>
            </a:r>
            <a:endParaRPr/>
          </a:p>
        </p:txBody>
      </p:sp>
      <p:sp>
        <p:nvSpPr>
          <p:cNvPr id="152" name="Shape 1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Slide 3:</a:t>
            </a:r>
            <a:br>
              <a:rPr lang="en"/>
            </a:br>
            <a:r>
              <a:rPr lang="en" u="sng">
                <a:solidFill>
                  <a:schemeClr val="accent5"/>
                </a:solidFill>
                <a:hlinkClick r:id="rId3"/>
              </a:rPr>
              <a:t>https://www.merriam-webster.com/dictionary/fascism</a:t>
            </a:r>
            <a:endParaRPr/>
          </a:p>
          <a:p>
            <a:pPr marL="0" lvl="0" indent="0">
              <a:spcBef>
                <a:spcPts val="1600"/>
              </a:spcBef>
              <a:spcAft>
                <a:spcPts val="0"/>
              </a:spcAft>
              <a:buNone/>
            </a:pPr>
            <a:r>
              <a:rPr lang="en" u="sng">
                <a:solidFill>
                  <a:schemeClr val="hlink"/>
                </a:solidFill>
                <a:hlinkClick r:id="rId4"/>
              </a:rPr>
              <a:t>https://www.history.com/this-day-in-history/mussolini-founds-the-fascist-party</a:t>
            </a:r>
            <a:endParaRPr/>
          </a:p>
          <a:p>
            <a:pPr marL="0" lvl="0" indent="0">
              <a:spcBef>
                <a:spcPts val="1600"/>
              </a:spcBef>
              <a:spcAft>
                <a:spcPts val="0"/>
              </a:spcAft>
              <a:buNone/>
            </a:pPr>
            <a:r>
              <a:rPr lang="en" u="sng">
                <a:solidFill>
                  <a:schemeClr val="hlink"/>
                </a:solidFill>
                <a:hlinkClick r:id="rId5"/>
              </a:rPr>
              <a:t>https://ratical.org/ratville/CAH/fasci14chars.html</a:t>
            </a:r>
            <a:r>
              <a:rPr lang="en"/>
              <a:t>  </a:t>
            </a:r>
            <a:endParaRPr/>
          </a:p>
          <a:p>
            <a:pPr marL="0" lvl="0" indent="0">
              <a:spcBef>
                <a:spcPts val="1600"/>
              </a:spcBef>
              <a:spcAft>
                <a:spcPts val="0"/>
              </a:spcAft>
              <a:buClr>
                <a:schemeClr val="dk1"/>
              </a:buClr>
              <a:buSzPts val="1100"/>
              <a:buFont typeface="Arial"/>
              <a:buNone/>
            </a:pPr>
            <a:r>
              <a:rPr lang="en"/>
              <a:t>Slide 4:</a:t>
            </a:r>
            <a:br>
              <a:rPr lang="en"/>
            </a:br>
            <a:r>
              <a:rPr lang="en" u="sng">
                <a:solidFill>
                  <a:schemeClr val="hlink"/>
                </a:solidFill>
                <a:hlinkClick r:id="rId6"/>
              </a:rPr>
              <a:t>https://www.merriam-webster.com/dictionary/capitalism</a:t>
            </a:r>
            <a:r>
              <a:rPr lang="en"/>
              <a:t> </a:t>
            </a:r>
            <a:br>
              <a:rPr lang="en"/>
            </a:br>
            <a:r>
              <a:rPr lang="en" u="sng">
                <a:solidFill>
                  <a:schemeClr val="accent5"/>
                </a:solidFill>
                <a:hlinkClick r:id="rId7"/>
              </a:rPr>
              <a:t>http://www.historyworld.net/wrldhis/PlainTextHistories.asp?historyid=aa49</a:t>
            </a:r>
            <a:endParaRPr/>
          </a:p>
          <a:p>
            <a:pPr marL="0" lvl="0" indent="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Sources</a:t>
            </a:r>
            <a:endParaRPr/>
          </a:p>
        </p:txBody>
      </p:sp>
      <p:sp>
        <p:nvSpPr>
          <p:cNvPr id="158" name="Shape 158"/>
          <p:cNvSpPr txBox="1">
            <a:spLocks noGrp="1"/>
          </p:cNvSpPr>
          <p:nvPr>
            <p:ph type="body" idx="1"/>
          </p:nvPr>
        </p:nvSpPr>
        <p:spPr>
          <a:xfrm>
            <a:off x="311700" y="1017725"/>
            <a:ext cx="8520600" cy="37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t>Slide 5:</a:t>
            </a:r>
            <a:endParaRPr sz="1600"/>
          </a:p>
          <a:p>
            <a:pPr marL="0" lvl="0" indent="0">
              <a:spcBef>
                <a:spcPts val="1600"/>
              </a:spcBef>
              <a:spcAft>
                <a:spcPts val="0"/>
              </a:spcAft>
              <a:buNone/>
            </a:pPr>
            <a:r>
              <a:rPr lang="en" sz="1600" u="sng">
                <a:solidFill>
                  <a:schemeClr val="hlink"/>
                </a:solidFill>
                <a:hlinkClick r:id="rId3"/>
              </a:rPr>
              <a:t>https://www.britannica.com/topic/totalitarianism</a:t>
            </a:r>
            <a:r>
              <a:rPr lang="en" sz="1600"/>
              <a:t> </a:t>
            </a:r>
            <a:endParaRPr sz="1600"/>
          </a:p>
          <a:p>
            <a:pPr marL="0" lvl="0" indent="0">
              <a:spcBef>
                <a:spcPts val="1600"/>
              </a:spcBef>
              <a:spcAft>
                <a:spcPts val="0"/>
              </a:spcAft>
              <a:buNone/>
            </a:pPr>
            <a:r>
              <a:rPr lang="en" sz="1600"/>
              <a:t>Slide 6:</a:t>
            </a:r>
            <a:endParaRPr sz="1600"/>
          </a:p>
          <a:p>
            <a:pPr marL="0" lvl="0" indent="0">
              <a:spcBef>
                <a:spcPts val="1600"/>
              </a:spcBef>
              <a:spcAft>
                <a:spcPts val="0"/>
              </a:spcAft>
              <a:buNone/>
            </a:pPr>
            <a:r>
              <a:rPr lang="en" sz="1600" u="sng">
                <a:solidFill>
                  <a:schemeClr val="hlink"/>
                </a:solidFill>
                <a:hlinkClick r:id="rId4"/>
              </a:rPr>
              <a:t>http://www.dictionary.com/browse/atomic-age</a:t>
            </a:r>
            <a:r>
              <a:rPr lang="en" sz="1600"/>
              <a:t> </a:t>
            </a:r>
            <a:endParaRPr sz="1600"/>
          </a:p>
          <a:p>
            <a:pPr marL="0" lvl="0" indent="0">
              <a:spcBef>
                <a:spcPts val="1600"/>
              </a:spcBef>
              <a:spcAft>
                <a:spcPts val="0"/>
              </a:spcAft>
              <a:buNone/>
            </a:pPr>
            <a:r>
              <a:rPr lang="en" sz="1600"/>
              <a:t>Slide 7: </a:t>
            </a:r>
            <a:r>
              <a:rPr lang="en" sz="1600" u="sng">
                <a:solidFill>
                  <a:schemeClr val="hlink"/>
                </a:solidFill>
                <a:hlinkClick r:id="rId5"/>
              </a:rPr>
              <a:t>https://www.prnewswire.com/news-releases/new-survey-to-sit-or-stand-almost-70-of-full-time-american-workers-hate-sitting-but-they-do-it-all-day-every-day-215804771.html</a:t>
            </a:r>
            <a:endParaRPr sz="1600"/>
          </a:p>
          <a:p>
            <a:pPr marL="0" lvl="0" indent="0">
              <a:spcBef>
                <a:spcPts val="1600"/>
              </a:spcBef>
              <a:spcAft>
                <a:spcPts val="0"/>
              </a:spcAft>
              <a:buNone/>
            </a:pPr>
            <a:r>
              <a:rPr lang="en" sz="1600"/>
              <a:t>Slide 8: </a:t>
            </a:r>
            <a:r>
              <a:rPr lang="en" sz="1600" u="sng">
                <a:solidFill>
                  <a:schemeClr val="hlink"/>
                </a:solidFill>
                <a:hlinkClick r:id="rId6"/>
              </a:rPr>
              <a:t>https://statesymbolsusa.org/symbol-official-item/national-us/state-cultural-heritage/united-states-constitution</a:t>
            </a:r>
            <a:endParaRPr sz="1600"/>
          </a:p>
          <a:p>
            <a:pPr marL="0" lvl="0" indent="0" rtl="0">
              <a:spcBef>
                <a:spcPts val="1600"/>
              </a:spcBef>
              <a:spcAft>
                <a:spcPts val="0"/>
              </a:spcAft>
              <a:buNone/>
            </a:pPr>
            <a:r>
              <a:rPr lang="en" sz="1600" u="sng">
                <a:solidFill>
                  <a:schemeClr val="hlink"/>
                </a:solidFill>
                <a:hlinkClick r:id="rId7"/>
              </a:rPr>
              <a:t>https://www.gov.uk/government/how-government-works</a:t>
            </a:r>
            <a:endParaRPr sz="1600"/>
          </a:p>
          <a:p>
            <a:pPr marL="0" lvl="0" indent="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898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a:latin typeface="Bitter"/>
                <a:ea typeface="Bitter"/>
                <a:cs typeface="Bitter"/>
                <a:sym typeface="Bitter"/>
              </a:rPr>
              <a:t>Q: What is communism, who helped conceive of it, when was it created? What governments have followed communist ideas and what was the result? </a:t>
            </a:r>
            <a:endParaRPr sz="1800" b="1">
              <a:latin typeface="Bitter"/>
              <a:ea typeface="Bitter"/>
              <a:cs typeface="Bitter"/>
              <a:sym typeface="Bitter"/>
            </a:endParaRPr>
          </a:p>
        </p:txBody>
      </p:sp>
      <p:sp>
        <p:nvSpPr>
          <p:cNvPr id="62" name="Shape 62"/>
          <p:cNvSpPr txBox="1">
            <a:spLocks noGrp="1"/>
          </p:cNvSpPr>
          <p:nvPr>
            <p:ph type="body" idx="1"/>
          </p:nvPr>
        </p:nvSpPr>
        <p:spPr>
          <a:xfrm>
            <a:off x="311700" y="1343525"/>
            <a:ext cx="8520600" cy="32253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Clr>
                <a:schemeClr val="dk1"/>
              </a:buClr>
              <a:buSzPts val="1600"/>
              <a:buFont typeface="Bitter"/>
              <a:buAutoNum type="alphaLcParenR"/>
            </a:pPr>
            <a:r>
              <a:rPr lang="en" sz="1600">
                <a:solidFill>
                  <a:schemeClr val="dk1"/>
                </a:solidFill>
                <a:latin typeface="Bitter"/>
                <a:ea typeface="Bitter"/>
                <a:cs typeface="Bitter"/>
                <a:sym typeface="Bitter"/>
              </a:rPr>
              <a:t>Communism is a political theory derived from Karl Marx, advocating class war and leading to a society in which all property is publicly owned and each person works and is paid according to their abilities and needs. </a:t>
            </a:r>
            <a:endParaRPr sz="1600">
              <a:solidFill>
                <a:schemeClr val="dk1"/>
              </a:solidFill>
              <a:latin typeface="Bitter"/>
              <a:ea typeface="Bitter"/>
              <a:cs typeface="Bitter"/>
              <a:sym typeface="Bitter"/>
            </a:endParaRPr>
          </a:p>
          <a:p>
            <a:pPr marL="457200" lvl="0" indent="-330200" rtl="0">
              <a:spcBef>
                <a:spcPts val="0"/>
              </a:spcBef>
              <a:spcAft>
                <a:spcPts val="0"/>
              </a:spcAft>
              <a:buClr>
                <a:schemeClr val="dk1"/>
              </a:buClr>
              <a:buSzPts val="1600"/>
              <a:buFont typeface="Bitter"/>
              <a:buAutoNum type="alphaLcParenR"/>
            </a:pPr>
            <a:r>
              <a:rPr lang="en" sz="1600">
                <a:solidFill>
                  <a:schemeClr val="dk1"/>
                </a:solidFill>
                <a:latin typeface="Bitter"/>
                <a:ea typeface="Bitter"/>
                <a:cs typeface="Bitter"/>
                <a:sym typeface="Bitter"/>
              </a:rPr>
              <a:t> Karl Marx and Friedrich Engels conceived of the idea of communism in the mid 19th century</a:t>
            </a:r>
            <a:endParaRPr sz="1600">
              <a:solidFill>
                <a:schemeClr val="dk1"/>
              </a:solidFill>
              <a:latin typeface="Bitter"/>
              <a:ea typeface="Bitter"/>
              <a:cs typeface="Bitter"/>
              <a:sym typeface="Bitter"/>
            </a:endParaRPr>
          </a:p>
          <a:p>
            <a:pPr marL="457200" lvl="0" indent="-330200" rtl="0">
              <a:spcBef>
                <a:spcPts val="0"/>
              </a:spcBef>
              <a:spcAft>
                <a:spcPts val="0"/>
              </a:spcAft>
              <a:buClr>
                <a:schemeClr val="dk1"/>
              </a:buClr>
              <a:buSzPts val="1600"/>
              <a:buFont typeface="Bitter"/>
              <a:buAutoNum type="alphaLcParenR"/>
            </a:pPr>
            <a:r>
              <a:rPr lang="en" sz="1600">
                <a:solidFill>
                  <a:schemeClr val="dk1"/>
                </a:solidFill>
                <a:latin typeface="Bitter"/>
                <a:ea typeface="Bitter"/>
                <a:cs typeface="Bitter"/>
                <a:sym typeface="Bitter"/>
              </a:rPr>
              <a:t>Countries across Asia, East Europe, Africa, and South America. In the 19th century, communist philosophy began to develop in Russia (China, North Korea, Vietnam, Laos, Cuba all claimed to be communist states)</a:t>
            </a:r>
            <a:endParaRPr sz="1600">
              <a:solidFill>
                <a:schemeClr val="dk1"/>
              </a:solidFill>
              <a:latin typeface="Bitter"/>
              <a:ea typeface="Bitter"/>
              <a:cs typeface="Bitter"/>
              <a:sym typeface="Bitter"/>
            </a:endParaRPr>
          </a:p>
          <a:p>
            <a:pPr marL="457200" lvl="0" indent="-330200" rtl="0">
              <a:spcBef>
                <a:spcPts val="0"/>
              </a:spcBef>
              <a:spcAft>
                <a:spcPts val="0"/>
              </a:spcAft>
              <a:buClr>
                <a:schemeClr val="dk1"/>
              </a:buClr>
              <a:buSzPts val="1600"/>
              <a:buFont typeface="Bitter"/>
              <a:buAutoNum type="alphaLcParenR"/>
            </a:pPr>
            <a:r>
              <a:rPr lang="en" sz="1600">
                <a:solidFill>
                  <a:schemeClr val="dk1"/>
                </a:solidFill>
                <a:latin typeface="Bitter"/>
                <a:ea typeface="Bitter"/>
                <a:cs typeface="Bitter"/>
                <a:sym typeface="Bitter"/>
              </a:rPr>
              <a:t>Communist philosophy argues against private property and supports collective ownership. The common view is that no person should be on their own or control any property, whether electronic, merely an idea, or otherwise</a:t>
            </a:r>
            <a:endParaRPr sz="1600">
              <a:solidFill>
                <a:schemeClr val="dk1"/>
              </a:solidFill>
              <a:latin typeface="Bitter"/>
              <a:ea typeface="Bitter"/>
              <a:cs typeface="Bitter"/>
              <a:sym typeface="Bitter"/>
            </a:endParaRPr>
          </a:p>
          <a:p>
            <a:pPr marL="0" lvl="0" indent="0" rtl="0">
              <a:spcBef>
                <a:spcPts val="1600"/>
              </a:spcBef>
              <a:spcAft>
                <a:spcPts val="0"/>
              </a:spcAft>
              <a:buNone/>
            </a:pPr>
            <a:r>
              <a:rPr lang="en" sz="1600">
                <a:solidFill>
                  <a:schemeClr val="dk1"/>
                </a:solidFill>
                <a:latin typeface="Bitter"/>
                <a:ea typeface="Bitter"/>
                <a:cs typeface="Bitter"/>
                <a:sym typeface="Bitter"/>
              </a:rPr>
              <a:t> </a:t>
            </a:r>
            <a:endParaRPr sz="1600">
              <a:solidFill>
                <a:schemeClr val="dk1"/>
              </a:solidFill>
              <a:latin typeface="Bitter"/>
              <a:ea typeface="Bitter"/>
              <a:cs typeface="Bitter"/>
              <a:sym typeface="Bitter"/>
            </a:endParaRPr>
          </a:p>
          <a:p>
            <a:pPr marL="0" lvl="0" indent="0">
              <a:spcBef>
                <a:spcPts val="1600"/>
              </a:spcBef>
              <a:spcAft>
                <a:spcPts val="0"/>
              </a:spcAft>
              <a:buNone/>
            </a:pPr>
            <a:endParaRPr sz="1600">
              <a:solidFill>
                <a:schemeClr val="dk1"/>
              </a:solidFill>
              <a:latin typeface="Bitter"/>
              <a:ea typeface="Bitter"/>
              <a:cs typeface="Bitter"/>
              <a:sym typeface="Bitter"/>
            </a:endParaRPr>
          </a:p>
          <a:p>
            <a:pPr marL="0" lvl="0" indent="0">
              <a:spcBef>
                <a:spcPts val="1600"/>
              </a:spcBef>
              <a:spcAft>
                <a:spcPts val="1600"/>
              </a:spcAft>
              <a:buNone/>
            </a:pP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a:latin typeface="Bitter"/>
                <a:ea typeface="Bitter"/>
                <a:cs typeface="Bitter"/>
                <a:sym typeface="Bitter"/>
              </a:rPr>
              <a:t>Q: What is Socialism- who helped conceived of it, and when was it created? Include governments that have followed socialist ideas - what was the result?</a:t>
            </a:r>
            <a:endParaRPr sz="1800" b="1">
              <a:latin typeface="Bitter"/>
              <a:ea typeface="Bitter"/>
              <a:cs typeface="Bitter"/>
              <a:sym typeface="Bitter"/>
            </a:endParaRPr>
          </a:p>
        </p:txBody>
      </p:sp>
      <p:sp>
        <p:nvSpPr>
          <p:cNvPr id="68" name="Shape 68"/>
          <p:cNvSpPr txBox="1">
            <a:spLocks noGrp="1"/>
          </p:cNvSpPr>
          <p:nvPr>
            <p:ph type="body" idx="1"/>
          </p:nvPr>
        </p:nvSpPr>
        <p:spPr>
          <a:xfrm>
            <a:off x="311700" y="1647900"/>
            <a:ext cx="6679200" cy="3383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solidFill>
                  <a:srgbClr val="000000"/>
                </a:solidFill>
                <a:latin typeface="Bitter"/>
                <a:ea typeface="Bitter"/>
                <a:cs typeface="Bitter"/>
                <a:sym typeface="Bitter"/>
              </a:rPr>
              <a:t>Socialism is an economic system where the community owns the means of production; equally owning the factors of production. People receive their shares based on how much they have worked.  </a:t>
            </a:r>
            <a:endParaRPr sz="1600">
              <a:solidFill>
                <a:srgbClr val="000000"/>
              </a:solidFill>
              <a:latin typeface="Bitter"/>
              <a:ea typeface="Bitter"/>
              <a:cs typeface="Bitter"/>
              <a:sym typeface="Bitter"/>
            </a:endParaRPr>
          </a:p>
          <a:p>
            <a:pPr marL="0" lvl="0" indent="0">
              <a:spcBef>
                <a:spcPts val="1600"/>
              </a:spcBef>
              <a:spcAft>
                <a:spcPts val="1600"/>
              </a:spcAft>
              <a:buNone/>
            </a:pPr>
            <a:r>
              <a:rPr lang="en" sz="1600">
                <a:solidFill>
                  <a:srgbClr val="000000"/>
                </a:solidFill>
                <a:latin typeface="Bitter"/>
                <a:ea typeface="Bitter"/>
                <a:cs typeface="Bitter"/>
                <a:sym typeface="Bitter"/>
              </a:rPr>
              <a:t>Socialism as a political movement began in the industrial revolution, but the ideas of socialism began much before. The most important socialism theorist was Karl Marx, who also helped conceive communism. This is based on two main principles: to each according to his contribution; and to each according to his need, ability.</a:t>
            </a:r>
            <a:endParaRPr sz="1600">
              <a:solidFill>
                <a:srgbClr val="000000"/>
              </a:solidFill>
              <a:latin typeface="Bitter"/>
              <a:ea typeface="Bitter"/>
              <a:cs typeface="Bitter"/>
              <a:sym typeface="Bitter"/>
            </a:endParaRPr>
          </a:p>
        </p:txBody>
      </p:sp>
      <p:pic>
        <p:nvPicPr>
          <p:cNvPr id="69" name="Shape 69"/>
          <p:cNvPicPr preferRelativeResize="0"/>
          <p:nvPr/>
        </p:nvPicPr>
        <p:blipFill>
          <a:blip r:embed="rId3">
            <a:alphaModFix/>
          </a:blip>
          <a:stretch>
            <a:fillRect/>
          </a:stretch>
        </p:blipFill>
        <p:spPr>
          <a:xfrm>
            <a:off x="7203550" y="2007175"/>
            <a:ext cx="1428750" cy="142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1040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b="1">
                <a:latin typeface="Bitter"/>
                <a:ea typeface="Bitter"/>
                <a:cs typeface="Bitter"/>
                <a:sym typeface="Bitter"/>
              </a:rPr>
              <a:t>Q: What is Socialism- who helped conceived of it, and when was it created? Include governments that have followed socialist ideas - what was the result? ( Continued ) </a:t>
            </a:r>
            <a:endParaRPr/>
          </a:p>
        </p:txBody>
      </p:sp>
      <p:sp>
        <p:nvSpPr>
          <p:cNvPr id="75" name="Shape 75"/>
          <p:cNvSpPr txBox="1">
            <a:spLocks noGrp="1"/>
          </p:cNvSpPr>
          <p:nvPr>
            <p:ph type="body" idx="1"/>
          </p:nvPr>
        </p:nvSpPr>
        <p:spPr>
          <a:xfrm>
            <a:off x="311700" y="1485625"/>
            <a:ext cx="8520600" cy="3058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solidFill>
                  <a:srgbClr val="000000"/>
                </a:solidFill>
                <a:latin typeface="Bitter"/>
                <a:ea typeface="Bitter"/>
                <a:cs typeface="Bitter"/>
                <a:sym typeface="Bitter"/>
              </a:rPr>
              <a:t>The Soviet union is one example of a socialist country, which fell in in the 90’s when Gorbachev left office; turning the Soviet union into Russia.</a:t>
            </a:r>
            <a:endParaRPr sz="1600">
              <a:solidFill>
                <a:srgbClr val="000000"/>
              </a:solidFill>
              <a:latin typeface="Bitter"/>
              <a:ea typeface="Bitter"/>
              <a:cs typeface="Bitter"/>
              <a:sym typeface="Bitter"/>
            </a:endParaRPr>
          </a:p>
          <a:p>
            <a:pPr marL="0" lvl="0" indent="0">
              <a:spcBef>
                <a:spcPts val="1600"/>
              </a:spcBef>
              <a:spcAft>
                <a:spcPts val="1600"/>
              </a:spcAft>
              <a:buNone/>
            </a:pPr>
            <a:r>
              <a:rPr lang="en" sz="1600">
                <a:solidFill>
                  <a:srgbClr val="000000"/>
                </a:solidFill>
                <a:latin typeface="Bitter"/>
                <a:ea typeface="Bitter"/>
                <a:cs typeface="Bitter"/>
                <a:sym typeface="Bitter"/>
              </a:rPr>
              <a:t> Today there is the example of North Korea which has turned into an extremely corrupt dictatorship </a:t>
            </a:r>
            <a:endParaRPr sz="1600">
              <a:solidFill>
                <a:srgbClr val="000000"/>
              </a:solidFill>
              <a:latin typeface="Bitter"/>
              <a:ea typeface="Bitter"/>
              <a:cs typeface="Bitter"/>
              <a:sym typeface="Bitter"/>
            </a:endParaRPr>
          </a:p>
        </p:txBody>
      </p:sp>
      <p:pic>
        <p:nvPicPr>
          <p:cNvPr id="76" name="Shape 76"/>
          <p:cNvPicPr preferRelativeResize="0"/>
          <p:nvPr/>
        </p:nvPicPr>
        <p:blipFill>
          <a:blip r:embed="rId3">
            <a:alphaModFix/>
          </a:blip>
          <a:stretch>
            <a:fillRect/>
          </a:stretch>
        </p:blipFill>
        <p:spPr>
          <a:xfrm>
            <a:off x="799000" y="3175850"/>
            <a:ext cx="3276875" cy="1638425"/>
          </a:xfrm>
          <a:prstGeom prst="rect">
            <a:avLst/>
          </a:prstGeom>
          <a:noFill/>
          <a:ln>
            <a:noFill/>
          </a:ln>
        </p:spPr>
      </p:pic>
      <p:pic>
        <p:nvPicPr>
          <p:cNvPr id="77" name="Shape 77"/>
          <p:cNvPicPr preferRelativeResize="0"/>
          <p:nvPr/>
        </p:nvPicPr>
        <p:blipFill>
          <a:blip r:embed="rId4">
            <a:alphaModFix/>
          </a:blip>
          <a:stretch>
            <a:fillRect/>
          </a:stretch>
        </p:blipFill>
        <p:spPr>
          <a:xfrm>
            <a:off x="5116525" y="3175850"/>
            <a:ext cx="3276850" cy="1638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Fascism</a:t>
            </a:r>
            <a:endParaRPr/>
          </a:p>
        </p:txBody>
      </p:sp>
      <p:sp>
        <p:nvSpPr>
          <p:cNvPr id="83" name="Shape 83"/>
          <p:cNvSpPr txBox="1">
            <a:spLocks noGrp="1"/>
          </p:cNvSpPr>
          <p:nvPr>
            <p:ph type="body" idx="1"/>
          </p:nvPr>
        </p:nvSpPr>
        <p:spPr>
          <a:xfrm>
            <a:off x="311700" y="1152475"/>
            <a:ext cx="8520600" cy="3853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Definition: A political philosophy, movement or regime that puts nation and race above individual</a:t>
            </a:r>
            <a:endParaRPr/>
          </a:p>
          <a:p>
            <a:pPr marL="457200" lvl="0" indent="-342900" rtl="0">
              <a:spcBef>
                <a:spcPts val="0"/>
              </a:spcBef>
              <a:spcAft>
                <a:spcPts val="0"/>
              </a:spcAft>
              <a:buSzPts val="1800"/>
              <a:buChar char="●"/>
            </a:pPr>
            <a:r>
              <a:rPr lang="en"/>
              <a:t>In 1919 After World War I, Benito Mussolini breaks away from the Italian Socialists and founded the Fascist Party</a:t>
            </a:r>
            <a:endParaRPr/>
          </a:p>
          <a:p>
            <a:pPr marL="457200" lvl="0" indent="-342900" rtl="0">
              <a:spcBef>
                <a:spcPts val="0"/>
              </a:spcBef>
              <a:spcAft>
                <a:spcPts val="0"/>
              </a:spcAft>
              <a:buSzPts val="1800"/>
              <a:buChar char="●"/>
            </a:pPr>
            <a:r>
              <a:rPr lang="en"/>
              <a:t>Mussolini conceived of Fascism in the </a:t>
            </a:r>
            <a:r>
              <a:rPr lang="en" i="1"/>
              <a:t>Doctrine of Fascism</a:t>
            </a:r>
            <a:r>
              <a:rPr lang="en"/>
              <a:t> in 1932</a:t>
            </a:r>
            <a:endParaRPr/>
          </a:p>
          <a:p>
            <a:pPr marL="457200" lvl="0" indent="0" rtl="0">
              <a:spcBef>
                <a:spcPts val="1600"/>
              </a:spcBef>
              <a:spcAft>
                <a:spcPts val="0"/>
              </a:spcAft>
              <a:buNone/>
            </a:pPr>
            <a:endParaRPr/>
          </a:p>
          <a:p>
            <a:pPr marL="457200" lvl="0" indent="0">
              <a:spcBef>
                <a:spcPts val="1600"/>
              </a:spcBef>
              <a:spcAft>
                <a:spcPts val="1600"/>
              </a:spcAft>
              <a:buNone/>
            </a:pPr>
            <a:endParaRPr/>
          </a:p>
        </p:txBody>
      </p:sp>
      <p:pic>
        <p:nvPicPr>
          <p:cNvPr id="84" name="Shape 84"/>
          <p:cNvPicPr preferRelativeResize="0"/>
          <p:nvPr/>
        </p:nvPicPr>
        <p:blipFill>
          <a:blip r:embed="rId3">
            <a:alphaModFix/>
          </a:blip>
          <a:stretch>
            <a:fillRect/>
          </a:stretch>
        </p:blipFill>
        <p:spPr>
          <a:xfrm>
            <a:off x="638125" y="2846400"/>
            <a:ext cx="3675350" cy="2297100"/>
          </a:xfrm>
          <a:prstGeom prst="rect">
            <a:avLst/>
          </a:prstGeom>
          <a:noFill/>
          <a:ln>
            <a:noFill/>
          </a:ln>
        </p:spPr>
      </p:pic>
      <p:pic>
        <p:nvPicPr>
          <p:cNvPr id="85" name="Shape 85"/>
          <p:cNvPicPr preferRelativeResize="0"/>
          <p:nvPr/>
        </p:nvPicPr>
        <p:blipFill>
          <a:blip r:embed="rId4">
            <a:alphaModFix/>
          </a:blip>
          <a:stretch>
            <a:fillRect/>
          </a:stretch>
        </p:blipFill>
        <p:spPr>
          <a:xfrm>
            <a:off x="5037450" y="2846400"/>
            <a:ext cx="3437827" cy="2297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Governments that Followed Fascism </a:t>
            </a:r>
            <a:endParaRPr/>
          </a:p>
        </p:txBody>
      </p:sp>
      <p:sp>
        <p:nvSpPr>
          <p:cNvPr id="91" name="Shape 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The first Fascist government was Italy, which was lead by Mussolini from 1925 - 1943</a:t>
            </a:r>
            <a:endParaRPr/>
          </a:p>
          <a:p>
            <a:pPr marL="457200" lvl="0" indent="-342900" rtl="0">
              <a:spcBef>
                <a:spcPts val="0"/>
              </a:spcBef>
              <a:spcAft>
                <a:spcPts val="0"/>
              </a:spcAft>
              <a:buSzPts val="1800"/>
              <a:buChar char="●"/>
            </a:pPr>
            <a:r>
              <a:rPr lang="en"/>
              <a:t>Adolf Hitler modeled Germany’s Nazi government after Italy’s government. Hitler lead Germany from 1933 - 1945 </a:t>
            </a:r>
            <a:endParaRPr/>
          </a:p>
          <a:p>
            <a:pPr marL="457200" lvl="0" indent="-342900" rtl="0">
              <a:spcBef>
                <a:spcPts val="0"/>
              </a:spcBef>
              <a:spcAft>
                <a:spcPts val="0"/>
              </a:spcAft>
              <a:buSzPts val="1800"/>
              <a:buChar char="●"/>
            </a:pPr>
            <a:r>
              <a:rPr lang="en"/>
              <a:t>Fascist nations had extreme nationalism, news was censored about WWII and many other things, had scapegoats and used fear to manipulate citizens</a:t>
            </a:r>
            <a:endParaRPr/>
          </a:p>
          <a:p>
            <a:pPr marL="0" lvl="0" indent="0" rtl="0">
              <a:spcBef>
                <a:spcPts val="1600"/>
              </a:spcBef>
              <a:spcAft>
                <a:spcPts val="1600"/>
              </a:spcAft>
              <a:buNone/>
            </a:pPr>
            <a:r>
              <a:rPr lang="en"/>
              <a:t>  </a:t>
            </a:r>
            <a:endParaRPr/>
          </a:p>
        </p:txBody>
      </p:sp>
      <p:pic>
        <p:nvPicPr>
          <p:cNvPr id="92" name="Shape 92"/>
          <p:cNvPicPr preferRelativeResize="0"/>
          <p:nvPr/>
        </p:nvPicPr>
        <p:blipFill>
          <a:blip r:embed="rId3">
            <a:alphaModFix/>
          </a:blip>
          <a:stretch>
            <a:fillRect/>
          </a:stretch>
        </p:blipFill>
        <p:spPr>
          <a:xfrm>
            <a:off x="786525" y="3126763"/>
            <a:ext cx="3283350" cy="2016750"/>
          </a:xfrm>
          <a:prstGeom prst="rect">
            <a:avLst/>
          </a:prstGeom>
          <a:noFill/>
          <a:ln>
            <a:noFill/>
          </a:ln>
        </p:spPr>
      </p:pic>
      <p:pic>
        <p:nvPicPr>
          <p:cNvPr id="93" name="Shape 93"/>
          <p:cNvPicPr preferRelativeResize="0"/>
          <p:nvPr/>
        </p:nvPicPr>
        <p:blipFill>
          <a:blip r:embed="rId4">
            <a:alphaModFix/>
          </a:blip>
          <a:stretch>
            <a:fillRect/>
          </a:stretch>
        </p:blipFill>
        <p:spPr>
          <a:xfrm>
            <a:off x="4692200" y="3146400"/>
            <a:ext cx="3515471" cy="1977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3736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Bitter"/>
                <a:ea typeface="Bitter"/>
                <a:cs typeface="Bitter"/>
                <a:sym typeface="Bitter"/>
              </a:rPr>
              <a:t>Capitalism</a:t>
            </a:r>
            <a:endParaRPr>
              <a:latin typeface="Bitter"/>
              <a:ea typeface="Bitter"/>
              <a:cs typeface="Bitter"/>
              <a:sym typeface="Bitter"/>
            </a:endParaRPr>
          </a:p>
        </p:txBody>
      </p:sp>
      <p:sp>
        <p:nvSpPr>
          <p:cNvPr id="99" name="Shape 99"/>
          <p:cNvSpPr txBox="1">
            <a:spLocks noGrp="1"/>
          </p:cNvSpPr>
          <p:nvPr>
            <p:ph type="body" idx="1"/>
          </p:nvPr>
        </p:nvSpPr>
        <p:spPr>
          <a:xfrm>
            <a:off x="311700" y="12286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Capitalism is an economic system where, instead of being controlled by the governments, the markets are controlled by private companies.</a:t>
            </a:r>
            <a:endParaRPr/>
          </a:p>
          <a:p>
            <a:pPr marL="457200" lvl="0" indent="-342900" rtl="0">
              <a:spcBef>
                <a:spcPts val="0"/>
              </a:spcBef>
              <a:spcAft>
                <a:spcPts val="0"/>
              </a:spcAft>
              <a:buSzPts val="1800"/>
              <a:buChar char="●"/>
            </a:pPr>
            <a:r>
              <a:rPr lang="en"/>
              <a:t>It is the current economic system of many countries, like the U.S.A., the United Kingdom, Germany, Canada, Japan, South Korea, and other countries.</a:t>
            </a:r>
            <a:endParaRPr/>
          </a:p>
          <a:p>
            <a:pPr marL="457200" lvl="0" indent="-342900" rtl="0">
              <a:spcBef>
                <a:spcPts val="0"/>
              </a:spcBef>
              <a:spcAft>
                <a:spcPts val="0"/>
              </a:spcAft>
              <a:buSzPts val="1800"/>
              <a:buChar char="●"/>
            </a:pPr>
            <a:r>
              <a:rPr lang="en"/>
              <a:t>The origins of capitalism are heavily debated.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Capitalism history</a:t>
            </a:r>
            <a:endParaRPr/>
          </a:p>
        </p:txBody>
      </p:sp>
      <p:sp>
        <p:nvSpPr>
          <p:cNvPr id="105" name="Shape 105"/>
          <p:cNvSpPr txBox="1">
            <a:spLocks noGrp="1"/>
          </p:cNvSpPr>
          <p:nvPr>
            <p:ph type="body" idx="1"/>
          </p:nvPr>
        </p:nvSpPr>
        <p:spPr>
          <a:xfrm>
            <a:off x="311700" y="121202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The origins of Capitalism is believed by some people to have started with societies starting to focus heavily on trading.</a:t>
            </a:r>
            <a:endParaRPr/>
          </a:p>
          <a:p>
            <a:pPr marL="457200" lvl="0" indent="-342900" rtl="0">
              <a:spcBef>
                <a:spcPts val="0"/>
              </a:spcBef>
              <a:spcAft>
                <a:spcPts val="0"/>
              </a:spcAft>
              <a:buSzPts val="1800"/>
              <a:buChar char="●"/>
            </a:pPr>
            <a:r>
              <a:rPr lang="en"/>
              <a:t>This would mean capitalism would have started in the 13th century </a:t>
            </a:r>
            <a:endParaRPr/>
          </a:p>
          <a:p>
            <a:pPr marL="457200" lvl="0" indent="-342900" rtl="0">
              <a:spcBef>
                <a:spcPts val="0"/>
              </a:spcBef>
              <a:spcAft>
                <a:spcPts val="0"/>
              </a:spcAft>
              <a:buSzPts val="1800"/>
              <a:buChar char="●"/>
            </a:pPr>
            <a:r>
              <a:rPr lang="en"/>
              <a:t>Other people think capitalism starts when charted companies and joint stocks  start becoming big.</a:t>
            </a:r>
            <a:endParaRPr/>
          </a:p>
          <a:p>
            <a:pPr marL="457200" lvl="0" indent="-342900">
              <a:spcBef>
                <a:spcPts val="0"/>
              </a:spcBef>
              <a:spcAft>
                <a:spcPts val="0"/>
              </a:spcAft>
              <a:buSzPts val="1800"/>
              <a:buChar char="●"/>
            </a:pPr>
            <a:r>
              <a:rPr lang="en"/>
              <a:t>This puts the start of capitalism in the 16th and 17th centuries, and no one conceived 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878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Bitter"/>
                <a:ea typeface="Bitter"/>
                <a:cs typeface="Bitter"/>
                <a:sym typeface="Bitter"/>
              </a:rPr>
              <a:t>Who Used Capitalism?</a:t>
            </a:r>
            <a:endParaRPr>
              <a:latin typeface="Bitter"/>
              <a:ea typeface="Bitter"/>
              <a:cs typeface="Bitter"/>
              <a:sym typeface="Bitter"/>
            </a:endParaRPr>
          </a:p>
        </p:txBody>
      </p:sp>
      <p:sp>
        <p:nvSpPr>
          <p:cNvPr id="111" name="Shape 111"/>
          <p:cNvSpPr txBox="1">
            <a:spLocks noGrp="1"/>
          </p:cNvSpPr>
          <p:nvPr>
            <p:ph type="body" idx="1"/>
          </p:nvPr>
        </p:nvSpPr>
        <p:spPr>
          <a:xfrm>
            <a:off x="311700" y="735725"/>
            <a:ext cx="8520600" cy="4336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If we decide capitalism started with the big boom of trade, then the first instance is in Italian and Netherlandic cities in the 13th century.</a:t>
            </a:r>
            <a:endParaRPr/>
          </a:p>
          <a:p>
            <a:pPr marL="457200" lvl="0" indent="-342900" rtl="0">
              <a:spcBef>
                <a:spcPts val="0"/>
              </a:spcBef>
              <a:spcAft>
                <a:spcPts val="0"/>
              </a:spcAft>
              <a:buSzPts val="1800"/>
              <a:buChar char="●"/>
            </a:pPr>
            <a:r>
              <a:rPr lang="en"/>
              <a:t>If we decide capitalism starts with chartered companies, then the Polo family is an early example of capitalist.</a:t>
            </a:r>
            <a:endParaRPr/>
          </a:p>
          <a:p>
            <a:pPr marL="457200" lvl="0" indent="-342900" rtl="0">
              <a:spcBef>
                <a:spcPts val="0"/>
              </a:spcBef>
              <a:spcAft>
                <a:spcPts val="0"/>
              </a:spcAft>
              <a:buSzPts val="1800"/>
              <a:buChar char="●"/>
            </a:pPr>
            <a:r>
              <a:rPr lang="en"/>
              <a:t>One of the most obvious examples of Capitalism in history is America during the WWI and WWII. </a:t>
            </a:r>
            <a:endParaRPr/>
          </a:p>
          <a:p>
            <a:pPr marL="457200" lvl="0" indent="-342900">
              <a:spcBef>
                <a:spcPts val="0"/>
              </a:spcBef>
              <a:spcAft>
                <a:spcPts val="0"/>
              </a:spcAft>
              <a:buSzPts val="1800"/>
              <a:buChar char="●"/>
            </a:pPr>
            <a:r>
              <a:rPr lang="en"/>
              <a:t>Then there is America during the Cold War. America lasted decades under the pressure of nuclear war and ended up outlasting the U.S.S.R.</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1224</Words>
  <Application>Microsoft Office PowerPoint</Application>
  <PresentationFormat>On-screen Show (16:9)</PresentationFormat>
  <Paragraphs>82</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Bitter</vt:lpstr>
      <vt:lpstr>Arial</vt:lpstr>
      <vt:lpstr>Simple Light</vt:lpstr>
      <vt:lpstr>Society and Government </vt:lpstr>
      <vt:lpstr>Q: What is communism, who helped conceive of it, when was it created? What governments have followed communist ideas and what was the result? </vt:lpstr>
      <vt:lpstr>Q: What is Socialism- who helped conceived of it, and when was it created? Include governments that have followed socialist ideas - what was the result?</vt:lpstr>
      <vt:lpstr>Q: What is Socialism- who helped conceived of it, and when was it created? Include governments that have followed socialist ideas - what was the result? ( Continued ) </vt:lpstr>
      <vt:lpstr>Fascism</vt:lpstr>
      <vt:lpstr>Governments that Followed Fascism </vt:lpstr>
      <vt:lpstr>Capitalism</vt:lpstr>
      <vt:lpstr>Capitalism history</vt:lpstr>
      <vt:lpstr>Who Used Capitalism?</vt:lpstr>
      <vt:lpstr>Government in Fahrenheit 451 </vt:lpstr>
      <vt:lpstr>Atomic Age</vt:lpstr>
      <vt:lpstr>Was this topic relevant to the book?</vt:lpstr>
      <vt:lpstr>Q: How is this topic relevant today?</vt:lpstr>
      <vt:lpstr>Sources</vt:lpstr>
      <vt:lpstr>Sources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and Government </dc:title>
  <dc:creator>Jen</dc:creator>
  <cp:lastModifiedBy>Jen</cp:lastModifiedBy>
  <cp:revision>1</cp:revision>
  <dcterms:modified xsi:type="dcterms:W3CDTF">2018-05-30T23:05:36Z</dcterms:modified>
</cp:coreProperties>
</file>